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16" r:id="rId1"/>
  </p:sldMasterIdLst>
  <p:sldIdLst>
    <p:sldId id="256" r:id="rId2"/>
    <p:sldId id="295" r:id="rId3"/>
    <p:sldId id="296" r:id="rId4"/>
    <p:sldId id="297" r:id="rId5"/>
    <p:sldId id="299" r:id="rId6"/>
    <p:sldId id="300" r:id="rId7"/>
    <p:sldId id="301"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pPr algn="ctr"/>
            <a:r>
              <a:rPr lang="ar-IQ" smtClean="0"/>
              <a:t>المحاضرة </a:t>
            </a:r>
            <a:r>
              <a:rPr lang="ar-IQ" smtClean="0"/>
              <a:t>الثامنة </a:t>
            </a:r>
            <a:r>
              <a:rPr lang="ar-IQ" dirty="0" smtClean="0"/>
              <a:t/>
            </a:r>
            <a:br>
              <a:rPr lang="ar-IQ" dirty="0" smtClean="0"/>
            </a:br>
            <a:r>
              <a:rPr lang="ar-IQ" dirty="0" smtClean="0"/>
              <a:t>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p14="http://schemas.microsoft.com/office/powerpoint/2010/main" xmlns=""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20000" cy="5593080"/>
          </a:xfrm>
        </p:spPr>
        <p:txBody>
          <a:bodyPr>
            <a:normAutofit fontScale="92500" lnSpcReduction="20000"/>
          </a:bodyPr>
          <a:lstStyle/>
          <a:p>
            <a:r>
              <a:rPr lang="ar-SA" dirty="0"/>
              <a:t>أ – هل يحتوى الاختبار على معلومات كافية لتغطية ما يفترض أنه يقيسه ؟</a:t>
            </a:r>
            <a:endParaRPr lang="en-US" dirty="0"/>
          </a:p>
          <a:p>
            <a:r>
              <a:rPr lang="ar-SA" dirty="0"/>
              <a:t>ب – هل أسئلة الاختبار مناسبة وهل الاختبار يقيس المجال المراد قياسه ؟</a:t>
            </a:r>
            <a:endParaRPr lang="en-US" dirty="0"/>
          </a:p>
          <a:p>
            <a:r>
              <a:rPr lang="ar-SA" dirty="0"/>
              <a:t>جـ</a:t>
            </a:r>
            <a:r>
              <a:rPr lang="en-US" dirty="0"/>
              <a:t> - </a:t>
            </a:r>
            <a:r>
              <a:rPr lang="ar-SA" dirty="0"/>
              <a:t>ما مستوى الإتقان الذي يقاس به محتوى الاختبار ؟</a:t>
            </a:r>
            <a:endParaRPr lang="en-US" dirty="0"/>
          </a:p>
          <a:p>
            <a:r>
              <a:rPr lang="en-US" dirty="0"/>
              <a:t>- </a:t>
            </a:r>
            <a:r>
              <a:rPr lang="ar-SA" dirty="0"/>
              <a:t>وإذا تم الإجابة على تلك الأسئلة إجابات مرضية فان ذلك يعبر عن أن محتوى الاختبار جيد</a:t>
            </a:r>
            <a:r>
              <a:rPr lang="en-US" dirty="0"/>
              <a:t> .</a:t>
            </a:r>
          </a:p>
          <a:p>
            <a:r>
              <a:rPr lang="ar-SA" dirty="0"/>
              <a:t>- وحساب هذا النوع يتطلب التحليل المبدئي لفقرات الاختبار لمعرفة ما إذا كانت تتعلق بالجانب المقاس وهذا </a:t>
            </a:r>
            <a:endParaRPr lang="en-US" dirty="0"/>
          </a:p>
          <a:p>
            <a:r>
              <a:rPr lang="ar-SA" dirty="0"/>
              <a:t>أمر يرجع إلى ذاتية الباحث وتقديره وهنا تكمن المحاذير .</a:t>
            </a:r>
            <a:endParaRPr lang="en-US" dirty="0"/>
          </a:p>
          <a:p>
            <a:r>
              <a:rPr lang="ar-SA" dirty="0"/>
              <a:t>2-الصدق الذاتي</a:t>
            </a:r>
            <a:r>
              <a:rPr lang="en-US" dirty="0"/>
              <a:t> Intrinsic Validity</a:t>
            </a:r>
          </a:p>
        </p:txBody>
      </p:sp>
    </p:spTree>
    <p:extLst>
      <p:ext uri="{BB962C8B-B14F-4D97-AF65-F5344CB8AC3E}">
        <p14:creationId xmlns:p14="http://schemas.microsoft.com/office/powerpoint/2010/main" xmlns="" val="31739365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669280"/>
          </a:xfrm>
        </p:spPr>
        <p:txBody>
          <a:bodyPr>
            <a:normAutofit fontScale="92500" lnSpcReduction="10000"/>
          </a:bodyPr>
          <a:lstStyle/>
          <a:p>
            <a:r>
              <a:rPr lang="ar-SA" dirty="0"/>
              <a:t>2-الصدق الذاتي</a:t>
            </a:r>
            <a:r>
              <a:rPr lang="en-US" dirty="0"/>
              <a:t> Intrinsic Validity</a:t>
            </a:r>
          </a:p>
          <a:p>
            <a:r>
              <a:rPr lang="ar-SA" dirty="0"/>
              <a:t>ويطلق عليه أحياناً دليل الثبات ويعتمد هذا النوع من حساب الصدق على مفهوم مؤداه أن صدق الاختبار يعنى تطابق أو اقتراب الدرجات الفعلية التي حصل عليها الأفراد من الدرجات الحقيقية المفترض حصولهم عليها لو كان الاختبار نموذجاً وطالما أن ثبات الاختبار كما سبق أن أشرنا هو في جوهره معامل ارتباط الدرجات الحقيقية للاختبار بنفسها إذا ما أعيد إجراء الاختبار على نفس المجموعة فإن الصدق الذاتي يمكن التوصل إليه إحصائياً وذلك بحساب الجذر التربيعي لمعامل ثبات الاختبار وهو يعد بمثابة الحد الأقصى لما يمكن أن يصل إليه معامل صدق الاختبار</a:t>
            </a:r>
            <a:endParaRPr lang="en-US" dirty="0"/>
          </a:p>
        </p:txBody>
      </p:sp>
    </p:spTree>
    <p:extLst>
      <p:ext uri="{BB962C8B-B14F-4D97-AF65-F5344CB8AC3E}">
        <p14:creationId xmlns:p14="http://schemas.microsoft.com/office/powerpoint/2010/main" xmlns="" val="26434273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96200" cy="5821680"/>
          </a:xfrm>
        </p:spPr>
        <p:txBody>
          <a:bodyPr>
            <a:normAutofit fontScale="85000" lnSpcReduction="10000"/>
          </a:bodyPr>
          <a:lstStyle/>
          <a:p>
            <a:r>
              <a:rPr lang="ar-SA" dirty="0"/>
              <a:t>ثانيا : الصدق المرتبط بالمحك (الصدق التجريبي) .</a:t>
            </a:r>
            <a:r>
              <a:rPr lang="en-US" dirty="0"/>
              <a:t>Criterion Related Validity</a:t>
            </a:r>
            <a:r>
              <a:rPr lang="ar-SA" dirty="0"/>
              <a:t> </a:t>
            </a:r>
            <a:br>
              <a:rPr lang="ar-SA" dirty="0"/>
            </a:br>
            <a:r>
              <a:rPr lang="ar-SA" dirty="0"/>
              <a:t>المحك هو معيار نحكم به على اختبار أو نقومه وقد يكون مجموعة من الدرجات أو التقديرات أو المقاييس صمم الاختبار للتنبؤ بها أو الارتباط معها كمقياس لصدقها. والمحك هو مقياس موضوعي تم التحقق من صدقه لذلك نقارن بينه وبين المقياس الجديد للتحقق من درجة صدق ذلك المقياس وذلك عن طريق معامل الارتباط بينهما. والصدق التجريبي يعتمد على إيجاد معامل الارتباط بين الاختبار الجديد واختبار آخر سبق إثبات صدقه أو محك .  يعتبر هذا النوع من الصدق من أفضل الأنواع وأكثرها شيوعا . ويصنف وفقا للغرض من استخدامه إلى نوعين هما الصدق </a:t>
            </a:r>
            <a:r>
              <a:rPr lang="ar-SA" dirty="0" err="1"/>
              <a:t>التنبؤي</a:t>
            </a:r>
            <a:r>
              <a:rPr lang="ar-SA" dirty="0"/>
              <a:t> و الصدق التلازمي ويمكن التمييز بين هذين النوعين في ضوء الفترة الزمنية بين الاختبار والمحك.</a:t>
            </a:r>
            <a:endParaRPr lang="en-US" dirty="0"/>
          </a:p>
          <a:p>
            <a:endParaRPr lang="ar-SA" dirty="0"/>
          </a:p>
        </p:txBody>
      </p:sp>
    </p:spTree>
    <p:extLst>
      <p:ext uri="{BB962C8B-B14F-4D97-AF65-F5344CB8AC3E}">
        <p14:creationId xmlns:p14="http://schemas.microsoft.com/office/powerpoint/2010/main" xmlns="" val="4034893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1143000" y="731520"/>
            <a:ext cx="7620000" cy="5821680"/>
          </a:xfrm>
          <a:prstGeom prst="rect">
            <a:avLst/>
          </a:prstGeom>
        </p:spPr>
        <p:txBody>
          <a:bodyPr>
            <a:normAutofit fontScale="77500" lnSpcReduction="20000"/>
          </a:bodyPr>
          <a:lstStyle/>
          <a:p>
            <a:r>
              <a:rPr lang="ar-SA" dirty="0"/>
              <a:t>1:الصدق </a:t>
            </a:r>
            <a:r>
              <a:rPr lang="ar-SA" dirty="0" err="1"/>
              <a:t>التنبؤي</a:t>
            </a:r>
            <a:r>
              <a:rPr lang="ar-SA" dirty="0"/>
              <a:t>  </a:t>
            </a:r>
            <a:r>
              <a:rPr lang="en-US" dirty="0"/>
              <a:t>                        :</a:t>
            </a:r>
            <a:r>
              <a:rPr lang="en-US" dirty="0" err="1"/>
              <a:t>PredictiveValidity</a:t>
            </a:r>
            <a:r>
              <a:rPr lang="en-US" dirty="0"/>
              <a:t> </a:t>
            </a:r>
            <a:br>
              <a:rPr lang="en-US" dirty="0"/>
            </a:br>
            <a:r>
              <a:rPr lang="ar-SA" dirty="0"/>
              <a:t>يعد التنبؤ العلمي ، كما نعلم شرطاً أساسياً من شروط المعرفة العلمية ومن ثم فإن الصدق </a:t>
            </a:r>
            <a:r>
              <a:rPr lang="ar-SA" dirty="0" err="1"/>
              <a:t>التنبؤي</a:t>
            </a:r>
            <a:r>
              <a:rPr lang="ar-SA" dirty="0"/>
              <a:t> هو اختبار لمدى قدرة المقياس النفسي على التنبؤ بنتيجة معينة في المستقبل ويتم التحقق من الصدق </a:t>
            </a:r>
            <a:r>
              <a:rPr lang="ar-SA" dirty="0" err="1"/>
              <a:t>التنبؤي</a:t>
            </a:r>
            <a:r>
              <a:rPr lang="ar-SA" dirty="0"/>
              <a:t> للاختبار بمقارنة درجات المفحوصين على اختبار معين بسلوكهم التالي للمجتمع الأصلي ثم نتابع أفراد هذه العينة إلى أن نتوفر لدينا المعلومات التي تمكننا من تحديد مدى اتفاق الدرجات التي حصلوا عليها من الاختبار مع النتائج التي تمت ملاحظتها ورصدها بالفعل</a:t>
            </a:r>
            <a:r>
              <a:rPr lang="en-US" dirty="0"/>
              <a:t>. </a:t>
            </a:r>
            <a:r>
              <a:rPr lang="ar-SA" dirty="0"/>
              <a:t>يدل هذا النوع من الصدق على مدى الصحة التي يمكن أن نتوقع بها خاصية أو قدرة معينة لدى الأفراد من خلال اختبار يفترض أن يقيس </a:t>
            </a:r>
            <a:r>
              <a:rPr lang="ar-SA" dirty="0" err="1"/>
              <a:t>هذة</a:t>
            </a:r>
            <a:r>
              <a:rPr lang="ar-SA" dirty="0"/>
              <a:t> الخاصية. يعتبر هذا النوع من الصدق مؤشرا لنتيجة معينة في المستقبل حيث يقوم على أساس المقارنة بين درجات الأفراد في الاختبار وبين درجاتهم على محك يدل على أدائهم في المستقبل ، ويعتبر الاتفاق ( معامل الارتباط) بين درجات الاختبار ودرجات المحك هو معامل صدق الاختبار. وعليه فهو عبارة عن عمليات يمكن من خلالها حساب </a:t>
            </a:r>
          </a:p>
        </p:txBody>
      </p:sp>
    </p:spTree>
    <p:extLst>
      <p:ext uri="{BB962C8B-B14F-4D97-AF65-F5344CB8AC3E}">
        <p14:creationId xmlns="" xmlns:p14="http://schemas.microsoft.com/office/powerpoint/2010/main" val="894641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609600" y="533400"/>
            <a:ext cx="8153400" cy="5867400"/>
          </a:xfrm>
          <a:prstGeom prst="rect">
            <a:avLst/>
          </a:prstGeom>
        </p:spPr>
        <p:txBody>
          <a:bodyPr>
            <a:normAutofit fontScale="85000" lnSpcReduction="20000"/>
          </a:bodyPr>
          <a:lstStyle/>
          <a:p>
            <a:r>
              <a:rPr lang="ar-SA" dirty="0"/>
              <a:t>الارتباط بين درجات الاختبار وبين درجات محك خارجي مستقل. مثال اختبار القدرات للطلاب المتقدمين لكلية التربية الرياضية، والقدرة على الاستمرار بالدراسة معامل الارتباط العالي بين الاثنين مؤشر صدق تنبؤي.(( لو أمكننا إعداد اختبار قدرات للطلاب الذين انتهوا من دراستهم بالمرحلة الثانوية بهدف تحديد مدى النجاح الذي سيحققه هؤلاء الطلاب في دراستهم الجامعية , وجاءت درجة الارتباط عالية بين تحصيل هؤلاء الطلاب في الجامعة وبين درجاتهم في اختبار القدرات , فإننا نستطيع القول أن هذا الاختبار له قدرة </a:t>
            </a:r>
            <a:endParaRPr lang="en-US" dirty="0"/>
          </a:p>
          <a:p>
            <a:r>
              <a:rPr lang="ar-SA" dirty="0" err="1"/>
              <a:t>تنبؤية</a:t>
            </a:r>
            <a:r>
              <a:rPr lang="ar-SA" dirty="0"/>
              <a:t> كبيرة )) يراعى في هذا النوع من الصدق :</a:t>
            </a:r>
            <a:endParaRPr lang="en-US" dirty="0"/>
          </a:p>
          <a:p>
            <a:r>
              <a:rPr lang="ar-SA" dirty="0"/>
              <a:t>حساب القيمة </a:t>
            </a:r>
            <a:r>
              <a:rPr lang="ar-SA" dirty="0" err="1"/>
              <a:t>التنبؤية</a:t>
            </a:r>
            <a:r>
              <a:rPr lang="ar-SA" dirty="0"/>
              <a:t> للاختبار .</a:t>
            </a:r>
            <a:endParaRPr lang="en-US" dirty="0"/>
          </a:p>
          <a:p>
            <a:r>
              <a:rPr lang="ar-SA" dirty="0"/>
              <a:t>- الاعتماد على فكرة أن السلوك له صفة الثبات النسبي في المواقف المستقبلية .</a:t>
            </a:r>
            <a:endParaRPr lang="en-US" dirty="0"/>
          </a:p>
          <a:p>
            <a:r>
              <a:rPr lang="ar-SA" dirty="0"/>
              <a:t>- التنبؤ يحتاج إلى فترة بين تطبيق الاختبار ثم جمع البيانات عن المحك في فترة تالية للاختبار.</a:t>
            </a:r>
            <a:endParaRPr lang="en-US" dirty="0"/>
          </a:p>
        </p:txBody>
      </p:sp>
    </p:spTree>
    <p:extLst>
      <p:ext uri="{BB962C8B-B14F-4D97-AF65-F5344CB8AC3E}">
        <p14:creationId xmlns="" xmlns:p14="http://schemas.microsoft.com/office/powerpoint/2010/main" val="2348998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4294967295"/>
          </p:nvPr>
        </p:nvSpPr>
        <p:spPr>
          <a:xfrm>
            <a:off x="1143000" y="731520"/>
            <a:ext cx="7467600" cy="5669280"/>
          </a:xfrm>
          <a:prstGeom prst="rect">
            <a:avLst/>
          </a:prstGeom>
        </p:spPr>
        <p:txBody>
          <a:bodyPr>
            <a:normAutofit fontScale="77500" lnSpcReduction="20000"/>
          </a:bodyPr>
          <a:lstStyle/>
          <a:p>
            <a:r>
              <a:rPr lang="ar-SA" dirty="0"/>
              <a:t>-  الصدق التلازمي  </a:t>
            </a:r>
            <a:r>
              <a:rPr lang="en-US" dirty="0"/>
              <a:t>                                 Concurrent Validity</a:t>
            </a:r>
            <a:br>
              <a:rPr lang="en-US" dirty="0"/>
            </a:br>
            <a:r>
              <a:rPr lang="ar-SA" dirty="0"/>
              <a:t>يقوم الصدق </a:t>
            </a:r>
            <a:r>
              <a:rPr lang="ar-SA" dirty="0" err="1"/>
              <a:t>التنبؤي</a:t>
            </a:r>
            <a:r>
              <a:rPr lang="ar-SA" dirty="0"/>
              <a:t> على قياس قدرة الاختبار على التنبؤ بالسلوك المستقبلي للأفراد ، أما الصدق التلازمي فيستهدف محاولة رصد العلاقات بين درجات الاختبار ومؤشرات السلوك الفعلي القائم في نفس الوقت تقريباً ، وهو بذلك يمكن أن يعد سبيلاً للتغلب على مشكلات الصدق </a:t>
            </a:r>
            <a:r>
              <a:rPr lang="ar-SA" dirty="0" err="1"/>
              <a:t>التنبؤي</a:t>
            </a:r>
            <a:r>
              <a:rPr lang="ar-SA" dirty="0"/>
              <a:t> وما </a:t>
            </a:r>
            <a:r>
              <a:rPr lang="ar-SA" dirty="0" err="1"/>
              <a:t>يتطلبه</a:t>
            </a:r>
            <a:r>
              <a:rPr lang="ar-SA" dirty="0"/>
              <a:t> من وقت طويل</a:t>
            </a:r>
            <a:r>
              <a:rPr lang="en-US" dirty="0"/>
              <a:t>. </a:t>
            </a:r>
            <a:r>
              <a:rPr lang="ar-SA" dirty="0"/>
              <a:t>يمثل الصدق التلازمي العلاقة بين الاختبار ومحك موضوعي تجمع البيانات عليه وقت أو قبل إجراء الاختبار . أي التعرف على مدى ارتباط الدرجة على الاختبار </a:t>
            </a:r>
            <a:r>
              <a:rPr lang="ar-SA" dirty="0" err="1"/>
              <a:t>بمحكات</a:t>
            </a:r>
            <a:r>
              <a:rPr lang="ar-SA" dirty="0"/>
              <a:t> الأداء الراهنة أو مركز الفرد حاليا. يستخدم عندما يتلازم تطبيق الاختبار وتطبيق المحك معا ويصبح الهدف هو معرفة عما إذا كان كل من الاختبارين يقيسان خصائص قائمة بالفعل في وقت واحد ، وذلك بهدف تقدير الحالة الراهنة. وهو من انسب الأساليب ملائمة للاختبارات التشخيصية فإعداد اختبار لقياس السرعة لو ارتبط بدرجة أو تقدير المدرب أو المدرس لأفراد العينة </a:t>
            </a:r>
          </a:p>
        </p:txBody>
      </p:sp>
    </p:spTree>
    <p:extLst>
      <p:ext uri="{BB962C8B-B14F-4D97-AF65-F5344CB8AC3E}">
        <p14:creationId xmlns="" xmlns:p14="http://schemas.microsoft.com/office/powerpoint/2010/main" val="11615484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55</TotalTime>
  <Words>333</Words>
  <Application>Microsoft Office PowerPoint</Application>
  <PresentationFormat>عرض على الشاشة (3:4)‏</PresentationFormat>
  <Paragraphs>19</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حركة</vt:lpstr>
      <vt:lpstr>المحاضرة الثامنة  الاختبارات</vt:lpstr>
      <vt:lpstr>الشريحة 2</vt:lpstr>
      <vt:lpstr>الشريحة 3</vt:lpstr>
      <vt:lpstr>الشريحة 4</vt:lpstr>
      <vt:lpstr>الشريحة 5</vt:lpstr>
      <vt:lpstr>الشريحة 6</vt:lpstr>
      <vt:lpstr>الشريحة 7</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42</cp:revision>
  <dcterms:created xsi:type="dcterms:W3CDTF">2018-12-12T18:24:25Z</dcterms:created>
  <dcterms:modified xsi:type="dcterms:W3CDTF">2018-12-14T20:35:54Z</dcterms:modified>
</cp:coreProperties>
</file>